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71" r:id="rId4"/>
    <p:sldId id="262" r:id="rId5"/>
    <p:sldId id="263" r:id="rId6"/>
    <p:sldId id="272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D862-1383-4D94-A500-B0D32874F3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4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A167-4491-4653-854A-6CACB727677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9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2BB1-C8BB-4D27-99A1-C101B6E28EA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7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ED5B-6C51-40D3-AE94-4673D0E5FD2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7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628B-8EBB-4A83-8BEF-DA220CBC9B3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1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8E0C-2FC8-43A2-AAE3-CFE71C495C1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7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CDE-76D5-4BF6-9205-AD3AC374AD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7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4438-9A33-4607-BC5F-74B6C3AB4FC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3D67-8E42-43C0-BF4F-B4A0228A41B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450-A8A7-4B14-92B6-774C005848B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3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D022-12E1-4972-87C1-669346736C3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4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A5B05-D5D4-499C-8071-4A49030539C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2"/>
            <a:ext cx="3238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9482" y="1327245"/>
            <a:ext cx="10271343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運動會各項競賽簡介</a:t>
            </a:r>
            <a:b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規則介紹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5079" y="1417877"/>
            <a:ext cx="3238500" cy="14097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954" y="3950650"/>
            <a:ext cx="2619375" cy="174307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845" y="3977999"/>
            <a:ext cx="2163023" cy="1774491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7723" y="3977999"/>
            <a:ext cx="2619375" cy="1743075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6555483" y="6039715"/>
            <a:ext cx="5336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本簡報圖片引自</a:t>
            </a:r>
            <a:r>
              <a:rPr lang="en-US" altLang="zh-TW" dirty="0"/>
              <a:t>:https://www.google.com.tw/search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42807" y="6039715"/>
            <a:ext cx="574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簡報編寫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張維嶽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本簡報僅提供校內教學使用請勿轉載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15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3463" y="721531"/>
            <a:ext cx="2542784" cy="1019588"/>
          </a:xfrm>
        </p:spPr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</a:rPr>
              <a:t>鉛球</a:t>
            </a: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17" y="2020094"/>
            <a:ext cx="1895475" cy="24098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488" y="995886"/>
            <a:ext cx="2843671" cy="248635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17" y="4708894"/>
            <a:ext cx="2381250" cy="19240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545" y="962513"/>
            <a:ext cx="4546381" cy="3907633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545" y="5194301"/>
            <a:ext cx="4546381" cy="134299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8592854" y="3832964"/>
            <a:ext cx="33820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0070C0"/>
                </a:solidFill>
              </a:rPr>
              <a:t>1.</a:t>
            </a:r>
            <a:r>
              <a:rPr lang="zh-TW" altLang="en-US" sz="2400" b="1" dirty="0">
                <a:solidFill>
                  <a:srgbClr val="0070C0"/>
                </a:solidFill>
              </a:rPr>
              <a:t>推擲時</a:t>
            </a:r>
            <a:r>
              <a:rPr lang="zh-TW" altLang="en-US" sz="2400" b="1" u="sng" dirty="0">
                <a:solidFill>
                  <a:srgbClr val="FF0000"/>
                </a:solidFill>
              </a:rPr>
              <a:t>鉛球球體需緊貼於臉頰側面</a:t>
            </a:r>
            <a:r>
              <a:rPr lang="zh-TW" altLang="en-US" sz="2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400" b="1" dirty="0">
                <a:solidFill>
                  <a:srgbClr val="0070C0"/>
                </a:solidFill>
              </a:rPr>
              <a:t>直到推出動作時</a:t>
            </a:r>
            <a:r>
              <a:rPr lang="zh-TW" altLang="en-US" sz="2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sz="2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sz="2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2.</a:t>
            </a:r>
            <a:r>
              <a:rPr lang="zh-TW" altLang="en-US" sz="2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推擲動作完成時足部</a:t>
            </a:r>
            <a:r>
              <a:rPr lang="zh-TW" altLang="en-US" sz="2400" b="1" u="sng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不得踏靠抵趾板上緣</a:t>
            </a:r>
            <a:r>
              <a:rPr lang="zh-TW" altLang="en-US" sz="2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sz="2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sz="2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3.</a:t>
            </a:r>
            <a:r>
              <a:rPr lang="zh-TW" altLang="en-US" sz="2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投擲後需待</a:t>
            </a:r>
            <a:r>
              <a:rPr lang="zh-TW" altLang="en-US" sz="2400" b="1" u="sng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身體穩定後由投擲圈後半圓離開</a:t>
            </a:r>
            <a:endParaRPr lang="zh-TW" alt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1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63879" y="771635"/>
            <a:ext cx="10363200" cy="881801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靜宜大學全校運動大會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競賽場地配置圖</a:t>
            </a: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0" name="直線接點 49"/>
          <p:cNvCxnSpPr>
            <a:cxnSpLocks noChangeShapeType="1"/>
          </p:cNvCxnSpPr>
          <p:nvPr/>
        </p:nvCxnSpPr>
        <p:spPr bwMode="auto">
          <a:xfrm>
            <a:off x="4018584" y="7894904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直線接點 50"/>
          <p:cNvCxnSpPr>
            <a:cxnSpLocks noChangeShapeType="1"/>
          </p:cNvCxnSpPr>
          <p:nvPr/>
        </p:nvCxnSpPr>
        <p:spPr bwMode="auto">
          <a:xfrm>
            <a:off x="4019219" y="8206689"/>
            <a:ext cx="800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2" name="圖片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979" y="1879894"/>
            <a:ext cx="5469983" cy="4711489"/>
          </a:xfrm>
          <a:prstGeom prst="rect">
            <a:avLst/>
          </a:prstGeom>
        </p:spPr>
      </p:pic>
      <p:sp>
        <p:nvSpPr>
          <p:cNvPr id="73" name="矩形 72"/>
          <p:cNvSpPr/>
          <p:nvPr/>
        </p:nvSpPr>
        <p:spPr>
          <a:xfrm>
            <a:off x="6605587" y="1817264"/>
            <a:ext cx="5181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r>
              <a:rPr lang="zh-TW" altLang="en-US" dirty="0"/>
              <a:t>（</a:t>
            </a:r>
            <a:r>
              <a:rPr lang="en-US" altLang="zh-TW" dirty="0"/>
              <a:t>1</a:t>
            </a:r>
            <a:r>
              <a:rPr lang="zh-TW" altLang="en-US" dirty="0"/>
              <a:t>）	急救站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2</a:t>
            </a:r>
            <a:r>
              <a:rPr lang="zh-TW" altLang="en-US" dirty="0"/>
              <a:t>）	</a:t>
            </a:r>
            <a:r>
              <a:rPr lang="en-US" altLang="zh-TW" dirty="0"/>
              <a:t>100M</a:t>
            </a:r>
            <a:r>
              <a:rPr lang="zh-TW" altLang="en-US" dirty="0"/>
              <a:t>起點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3</a:t>
            </a:r>
            <a:r>
              <a:rPr lang="zh-TW" altLang="en-US" dirty="0"/>
              <a:t>）	終點、</a:t>
            </a:r>
            <a:r>
              <a:rPr lang="en-US" altLang="zh-TW" dirty="0"/>
              <a:t>400M</a:t>
            </a:r>
            <a:r>
              <a:rPr lang="zh-TW" altLang="en-US" dirty="0"/>
              <a:t>、</a:t>
            </a:r>
            <a:r>
              <a:rPr lang="en-US" altLang="zh-TW" dirty="0"/>
              <a:t>800M</a:t>
            </a:r>
            <a:r>
              <a:rPr lang="zh-TW" altLang="en-US" dirty="0"/>
              <a:t>、大隊接力賽起點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4</a:t>
            </a:r>
            <a:r>
              <a:rPr lang="zh-TW" altLang="en-US" dirty="0"/>
              <a:t>）	</a:t>
            </a:r>
            <a:r>
              <a:rPr lang="en-US" altLang="zh-TW" dirty="0"/>
              <a:t>1500M</a:t>
            </a:r>
            <a:r>
              <a:rPr lang="zh-TW" altLang="en-US" dirty="0"/>
              <a:t>起點、</a:t>
            </a:r>
            <a:r>
              <a:rPr lang="en-US" altLang="zh-TW" dirty="0"/>
              <a:t>800M</a:t>
            </a:r>
            <a:r>
              <a:rPr lang="zh-TW" altLang="en-US" dirty="0"/>
              <a:t>、</a:t>
            </a:r>
            <a:r>
              <a:rPr lang="en-US" altLang="zh-TW" dirty="0">
                <a:solidFill>
                  <a:srgbClr val="FF0000"/>
                </a:solidFill>
              </a:rPr>
              <a:t>1600M</a:t>
            </a:r>
            <a:r>
              <a:rPr lang="zh-TW" altLang="en-US" dirty="0">
                <a:solidFill>
                  <a:srgbClr val="FF0000"/>
                </a:solidFill>
              </a:rPr>
              <a:t>接力搶道線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5</a:t>
            </a:r>
            <a:r>
              <a:rPr lang="zh-TW" altLang="en-US" dirty="0"/>
              <a:t>）	</a:t>
            </a:r>
            <a:r>
              <a:rPr lang="en-US" altLang="zh-TW" dirty="0"/>
              <a:t>200M</a:t>
            </a:r>
            <a:r>
              <a:rPr lang="zh-TW" altLang="en-US" dirty="0"/>
              <a:t>、</a:t>
            </a:r>
            <a:r>
              <a:rPr lang="en-US" altLang="zh-TW" dirty="0"/>
              <a:t>3000M</a:t>
            </a:r>
            <a:r>
              <a:rPr lang="zh-TW" altLang="en-US" dirty="0"/>
              <a:t>、</a:t>
            </a:r>
            <a:r>
              <a:rPr lang="en-US" altLang="zh-TW" dirty="0"/>
              <a:t>5000M</a:t>
            </a:r>
            <a:r>
              <a:rPr lang="zh-TW" altLang="en-US" dirty="0"/>
              <a:t>起點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6</a:t>
            </a:r>
            <a:r>
              <a:rPr lang="zh-TW" altLang="en-US" dirty="0"/>
              <a:t>）	</a:t>
            </a:r>
            <a:r>
              <a:rPr lang="en-US" altLang="zh-TW" dirty="0"/>
              <a:t>100M</a:t>
            </a:r>
            <a:r>
              <a:rPr lang="zh-TW" altLang="en-US" dirty="0"/>
              <a:t>起點、</a:t>
            </a:r>
            <a:r>
              <a:rPr lang="zh-TW" altLang="en-US" dirty="0">
                <a:solidFill>
                  <a:srgbClr val="FF0000"/>
                </a:solidFill>
              </a:rPr>
              <a:t>大隊接力搶道線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7</a:t>
            </a:r>
            <a:r>
              <a:rPr lang="zh-TW" altLang="en-US" dirty="0"/>
              <a:t>）	鉛球比賽場地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8</a:t>
            </a:r>
            <a:r>
              <a:rPr lang="zh-TW" altLang="en-US" dirty="0"/>
              <a:t>）	跳高比賽場地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9</a:t>
            </a:r>
            <a:r>
              <a:rPr lang="zh-TW" altLang="en-US" dirty="0"/>
              <a:t>）	跳遠、三級跳遠比賽場地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10</a:t>
            </a:r>
            <a:r>
              <a:rPr lang="zh-TW" altLang="en-US" dirty="0"/>
              <a:t>）檢錄區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11</a:t>
            </a:r>
            <a:r>
              <a:rPr lang="zh-TW" altLang="en-US" dirty="0"/>
              <a:t>）三十人制拔河比賽場地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12</a:t>
            </a:r>
            <a:r>
              <a:rPr lang="zh-TW" altLang="en-US" dirty="0"/>
              <a:t>）趣味競賽比賽場地</a:t>
            </a:r>
          </a:p>
          <a:p>
            <a:r>
              <a:rPr lang="zh-TW" altLang="en-US" dirty="0"/>
              <a:t>（</a:t>
            </a:r>
            <a:r>
              <a:rPr lang="en-US" altLang="zh-TW" dirty="0"/>
              <a:t>13</a:t>
            </a:r>
            <a:r>
              <a:rPr lang="zh-TW" altLang="en-US" dirty="0"/>
              <a:t>）成績紀錄組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142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646446"/>
            <a:ext cx="7114784" cy="831697"/>
          </a:xfrm>
        </p:spPr>
        <p:txBody>
          <a:bodyPr>
            <a:normAutofit fontScale="90000"/>
          </a:bodyPr>
          <a:lstStyle/>
          <a:p>
            <a:pPr marL="857250" indent="-857250" algn="l">
              <a:buFont typeface="Wingdings" panose="05000000000000000000" pitchFamily="2" charset="2"/>
              <a:buChar char="u"/>
            </a:pPr>
            <a:r>
              <a:rPr lang="zh-TW" altLang="en-US" sz="5300" dirty="0">
                <a:solidFill>
                  <a:srgbClr val="0070C0"/>
                </a:solidFill>
              </a:rPr>
              <a:t>分道跑的競賽</a:t>
            </a:r>
            <a:br>
              <a:rPr lang="en-US" altLang="zh-TW" sz="5300" dirty="0">
                <a:solidFill>
                  <a:srgbClr val="0070C0"/>
                </a:solidFill>
              </a:rPr>
            </a:br>
            <a:r>
              <a:rPr lang="en-US" altLang="zh-TW" sz="2700" dirty="0">
                <a:solidFill>
                  <a:srgbClr val="0070C0"/>
                </a:solidFill>
              </a:rPr>
              <a:t>-</a:t>
            </a:r>
            <a:br>
              <a:rPr lang="en-US" altLang="zh-TW" dirty="0">
                <a:solidFill>
                  <a:srgbClr val="0070C0"/>
                </a:solidFill>
              </a:rPr>
            </a:br>
            <a:r>
              <a:rPr lang="en-US" altLang="zh-TW" sz="4400" b="1" dirty="0">
                <a:solidFill>
                  <a:srgbClr val="FF0000"/>
                </a:solidFill>
              </a:rPr>
              <a:t>100M</a:t>
            </a:r>
            <a:br>
              <a:rPr lang="en-US" altLang="zh-TW" sz="4400" b="1" dirty="0">
                <a:solidFill>
                  <a:srgbClr val="FF0000"/>
                </a:solidFill>
              </a:rPr>
            </a:br>
            <a:r>
              <a:rPr lang="en-US" altLang="zh-TW" sz="4400" b="1" dirty="0">
                <a:solidFill>
                  <a:srgbClr val="FF0000"/>
                </a:solidFill>
              </a:rPr>
              <a:t>200M</a:t>
            </a:r>
            <a:br>
              <a:rPr lang="en-US" altLang="zh-TW" sz="4400" b="1" dirty="0">
                <a:solidFill>
                  <a:srgbClr val="FF0000"/>
                </a:solidFill>
              </a:rPr>
            </a:br>
            <a:r>
              <a:rPr lang="en-US" altLang="zh-TW" sz="4400" b="1" dirty="0">
                <a:solidFill>
                  <a:srgbClr val="FF0000"/>
                </a:solidFill>
              </a:rPr>
              <a:t>400M</a:t>
            </a:r>
            <a:br>
              <a:rPr lang="en-US" altLang="zh-TW" sz="4400" b="1" dirty="0">
                <a:solidFill>
                  <a:srgbClr val="FF0000"/>
                </a:solidFill>
              </a:rPr>
            </a:br>
            <a:r>
              <a:rPr lang="en-US" altLang="zh-TW" sz="4400" b="1" dirty="0">
                <a:solidFill>
                  <a:srgbClr val="FF0000"/>
                </a:solidFill>
              </a:rPr>
              <a:t>4X100M</a:t>
            </a:r>
            <a:r>
              <a:rPr lang="zh-TW" altLang="en-US" sz="4400" b="1" dirty="0">
                <a:solidFill>
                  <a:srgbClr val="FF0000"/>
                </a:solidFill>
              </a:rPr>
              <a:t>接力</a:t>
            </a:r>
            <a:br>
              <a:rPr lang="zh-TW" altLang="en-US" dirty="0">
                <a:solidFill>
                  <a:srgbClr val="FF0000"/>
                </a:solidFill>
              </a:rPr>
            </a:b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173" y="4062295"/>
            <a:ext cx="11246090" cy="265918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rgbClr val="0070C0"/>
                </a:solidFill>
              </a:rPr>
              <a:t>不分道跑</a:t>
            </a:r>
            <a:endParaRPr lang="en-US" altLang="zh-TW" sz="4800" dirty="0">
              <a:solidFill>
                <a:srgbClr val="0070C0"/>
              </a:solidFill>
            </a:endParaRPr>
          </a:p>
          <a:p>
            <a:pPr algn="l"/>
            <a:endParaRPr lang="en-US" altLang="zh-TW" sz="1200" dirty="0">
              <a:solidFill>
                <a:srgbClr val="0070C0"/>
              </a:solidFill>
            </a:endParaRPr>
          </a:p>
          <a:p>
            <a:pPr algn="l"/>
            <a:r>
              <a:rPr lang="en-US" altLang="zh-TW" sz="4000" dirty="0">
                <a:solidFill>
                  <a:srgbClr val="FF0000"/>
                </a:solidFill>
              </a:rPr>
              <a:t>      1500M</a:t>
            </a:r>
            <a:r>
              <a:rPr lang="zh-TW" altLang="en-US" sz="4000" dirty="0">
                <a:solidFill>
                  <a:srgbClr val="FF0000"/>
                </a:solidFill>
              </a:rPr>
              <a:t>、</a:t>
            </a:r>
            <a:r>
              <a:rPr lang="en-US" altLang="zh-TW" sz="4000" dirty="0">
                <a:solidFill>
                  <a:srgbClr val="FF0000"/>
                </a:solidFill>
              </a:rPr>
              <a:t>3000M</a:t>
            </a:r>
            <a:r>
              <a:rPr lang="zh-TW" altLang="en-US" sz="4000" dirty="0">
                <a:solidFill>
                  <a:srgbClr val="FF0000"/>
                </a:solidFill>
              </a:rPr>
              <a:t>、</a:t>
            </a:r>
            <a:r>
              <a:rPr lang="en-US" altLang="zh-TW" sz="4000" dirty="0">
                <a:solidFill>
                  <a:srgbClr val="FF0000"/>
                </a:solidFill>
              </a:rPr>
              <a:t>5000M</a:t>
            </a:r>
            <a:r>
              <a:rPr lang="zh-TW" altLang="en-US" sz="4000" dirty="0">
                <a:solidFill>
                  <a:srgbClr val="FF0000"/>
                </a:solidFill>
              </a:rPr>
              <a:t>、</a:t>
            </a:r>
            <a:r>
              <a:rPr lang="en-US" altLang="zh-TW" sz="4000" dirty="0">
                <a:solidFill>
                  <a:srgbClr val="FF0000"/>
                </a:solidFill>
              </a:rPr>
              <a:t>10000M</a:t>
            </a:r>
          </a:p>
          <a:p>
            <a:pPr algn="l"/>
            <a:r>
              <a:rPr lang="zh-TW" altLang="en-US" sz="4000" dirty="0">
                <a:solidFill>
                  <a:srgbClr val="FF0000"/>
                </a:solidFill>
              </a:rPr>
              <a:t>     </a:t>
            </a:r>
            <a:endParaRPr lang="zh-TW" altLang="en-US" dirty="0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185775" y="435173"/>
            <a:ext cx="65803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4800" dirty="0">
                <a:solidFill>
                  <a:srgbClr val="0070C0"/>
                </a:solidFill>
              </a:rPr>
              <a:t>其它</a:t>
            </a:r>
            <a:r>
              <a:rPr lang="zh-TW" altLang="en-US" sz="4800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en-US" altLang="zh-TW" sz="4800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000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</a:t>
            </a:r>
            <a:r>
              <a:rPr lang="en-US" altLang="zh-TW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en-US" altLang="zh-TW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arlett" pitchFamily="2" charset="2"/>
              </a:rPr>
              <a:t>X400M</a:t>
            </a:r>
            <a:r>
              <a:rPr lang="en-US" altLang="zh-TW" sz="32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arlett" pitchFamily="2" charset="2"/>
              </a:rPr>
              <a:t>(</a:t>
            </a:r>
            <a:r>
              <a:rPr lang="zh-TW" altLang="en-US" sz="32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arlett" pitchFamily="2" charset="2"/>
              </a:rPr>
              <a:t>第二棒搶跑道</a:t>
            </a:r>
            <a:r>
              <a:rPr lang="en-US" altLang="zh-TW" sz="32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arlett" pitchFamily="2" charset="2"/>
              </a:rPr>
              <a:t>)</a:t>
            </a:r>
          </a:p>
          <a:p>
            <a:endParaRPr lang="en-US" altLang="zh-TW" sz="12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  <a:sym typeface="Marlett" pitchFamily="2" charset="2"/>
            </a:endParaRPr>
          </a:p>
          <a:p>
            <a:r>
              <a:rPr lang="zh-TW" altLang="en-US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</a:t>
            </a:r>
            <a:r>
              <a:rPr lang="en-US" altLang="zh-TW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2000M</a:t>
            </a:r>
            <a:r>
              <a:rPr lang="zh-TW" altLang="en-US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大隊接力</a:t>
            </a:r>
            <a:r>
              <a:rPr lang="en-US" altLang="zh-TW" sz="32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sz="32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第四棒搶跑道</a:t>
            </a:r>
            <a:r>
              <a:rPr lang="en-US" altLang="zh-TW" sz="32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en-US" altLang="zh-TW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2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9780" y="379646"/>
            <a:ext cx="11595319" cy="23876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蹲踞式起跑</a:t>
            </a:r>
            <a:br>
              <a:rPr lang="en-US" altLang="zh-TW" dirty="0"/>
            </a:br>
            <a:r>
              <a:rPr lang="en-US" altLang="zh-TW" sz="2800" dirty="0"/>
              <a:t>-</a:t>
            </a:r>
            <a:br>
              <a:rPr lang="en-US" altLang="zh-TW" dirty="0"/>
            </a:br>
            <a:r>
              <a:rPr lang="en-US" altLang="zh-TW" sz="4400" b="1" dirty="0">
                <a:solidFill>
                  <a:srgbClr val="FF0000"/>
                </a:solidFill>
              </a:rPr>
              <a:t>100M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200M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400M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4X100M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接力、</a:t>
            </a:r>
            <a:r>
              <a:rPr lang="en-US" altLang="zh-TW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4X400M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接力</a:t>
            </a:r>
            <a:br>
              <a:rPr lang="en-US" altLang="zh-TW" sz="4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60" y="2536587"/>
            <a:ext cx="2101959" cy="157444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698" y="2246250"/>
            <a:ext cx="6136841" cy="232023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44" y="5033964"/>
            <a:ext cx="3038475" cy="15049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60" y="4246744"/>
            <a:ext cx="2101959" cy="157444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6367854" y="4652919"/>
            <a:ext cx="58241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rgbClr val="00B050"/>
                </a:solidFill>
              </a:rPr>
              <a:t>線後</a:t>
            </a:r>
            <a:r>
              <a:rPr lang="en-US" altLang="zh-TW" sz="4000" b="1" dirty="0">
                <a:solidFill>
                  <a:srgbClr val="00B050"/>
                </a:solidFill>
              </a:rPr>
              <a:t>5</a:t>
            </a:r>
            <a:r>
              <a:rPr lang="zh-TW" altLang="en-US" sz="4000" b="1" dirty="0">
                <a:solidFill>
                  <a:srgbClr val="00B050"/>
                </a:solidFill>
              </a:rPr>
              <a:t>公尺站立活動</a:t>
            </a:r>
            <a:r>
              <a:rPr lang="zh-TW" altLang="en-US" sz="4000" b="1" dirty="0">
                <a:solidFill>
                  <a:srgbClr val="FF0000"/>
                </a:solidFill>
                <a:sym typeface="Webdings" panose="05030102010509060703" pitchFamily="18" charset="2"/>
              </a:rPr>
              <a:t></a:t>
            </a:r>
            <a:r>
              <a:rPr lang="zh-TW" altLang="en-US" sz="4000" b="1" dirty="0">
                <a:solidFill>
                  <a:srgbClr val="FF0000"/>
                </a:solidFill>
              </a:rPr>
              <a:t>各就位</a:t>
            </a:r>
            <a:r>
              <a:rPr lang="zh-TW" altLang="en-US" sz="4000" b="1" dirty="0">
                <a:solidFill>
                  <a:srgbClr val="00B050"/>
                </a:solidFill>
              </a:rPr>
              <a:t> </a:t>
            </a:r>
            <a:r>
              <a:rPr lang="en-US" altLang="zh-TW" sz="4000" b="1" dirty="0">
                <a:solidFill>
                  <a:srgbClr val="00B050"/>
                </a:solidFill>
              </a:rPr>
              <a:t>(</a:t>
            </a:r>
            <a:r>
              <a:rPr lang="zh-TW" altLang="en-US" sz="4000" b="1" dirty="0">
                <a:solidFill>
                  <a:srgbClr val="00B050"/>
                </a:solidFill>
              </a:rPr>
              <a:t>前進至線後蹲下</a:t>
            </a:r>
            <a:r>
              <a:rPr lang="en-US" altLang="zh-TW" sz="4000" b="1" dirty="0">
                <a:solidFill>
                  <a:srgbClr val="00B050"/>
                </a:solidFill>
              </a:rPr>
              <a:t>)</a:t>
            </a:r>
          </a:p>
          <a:p>
            <a:r>
              <a:rPr lang="zh-TW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</a:t>
            </a:r>
            <a:r>
              <a:rPr lang="zh-TW" altLang="en-US" sz="4000" b="1" dirty="0">
                <a:solidFill>
                  <a:srgbClr val="FF0000"/>
                </a:solidFill>
              </a:rPr>
              <a:t>預備</a:t>
            </a:r>
            <a:r>
              <a:rPr lang="en-US" altLang="zh-TW" sz="4000" b="1" dirty="0">
                <a:solidFill>
                  <a:srgbClr val="00B050"/>
                </a:solidFill>
              </a:rPr>
              <a:t>(</a:t>
            </a:r>
            <a:r>
              <a:rPr lang="zh-TW" altLang="en-US" sz="4000" b="1" dirty="0">
                <a:solidFill>
                  <a:srgbClr val="00B050"/>
                </a:solidFill>
              </a:rPr>
              <a:t>臀部提高</a:t>
            </a:r>
            <a:r>
              <a:rPr lang="en-US" altLang="zh-TW" sz="4000" b="1" dirty="0">
                <a:solidFill>
                  <a:srgbClr val="00B050"/>
                </a:solidFill>
              </a:rPr>
              <a:t>)</a:t>
            </a:r>
            <a:r>
              <a:rPr lang="zh-TW" altLang="en-US" sz="4000" b="1" dirty="0">
                <a:solidFill>
                  <a:srgbClr val="FF0000"/>
                </a:solidFill>
                <a:sym typeface="Webdings" panose="05030102010509060703" pitchFamily="18" charset="2"/>
              </a:rPr>
              <a:t></a:t>
            </a:r>
            <a:r>
              <a:rPr lang="zh-TW" altLang="en-US" sz="4000" b="1" dirty="0">
                <a:solidFill>
                  <a:srgbClr val="FF0000"/>
                </a:solidFill>
              </a:rPr>
              <a:t>鳴槍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265460" y="5968932"/>
            <a:ext cx="275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1.</a:t>
            </a:r>
            <a:r>
              <a:rPr lang="zh-TW" altLang="en-US" sz="2000" b="1" dirty="0">
                <a:solidFill>
                  <a:srgbClr val="FF0000"/>
                </a:solidFill>
              </a:rPr>
              <a:t>手置於線後</a:t>
            </a:r>
            <a:endParaRPr lang="en-US" altLang="zh-TW" sz="2000" b="1" dirty="0">
              <a:solidFill>
                <a:srgbClr val="FF0000"/>
              </a:solidFill>
            </a:endParaRPr>
          </a:p>
          <a:p>
            <a:r>
              <a:rPr lang="en-US" altLang="zh-TW" sz="2000" b="1" dirty="0">
                <a:solidFill>
                  <a:srgbClr val="FF0000"/>
                </a:solidFill>
              </a:rPr>
              <a:t>2.</a:t>
            </a:r>
            <a:r>
              <a:rPr lang="zh-TW" altLang="en-US" sz="2000" b="1" dirty="0">
                <a:solidFill>
                  <a:srgbClr val="FF0000"/>
                </a:solidFill>
              </a:rPr>
              <a:t>接力棒可超出起跑線</a:t>
            </a:r>
          </a:p>
        </p:txBody>
      </p:sp>
    </p:spTree>
    <p:extLst>
      <p:ext uri="{BB962C8B-B14F-4D97-AF65-F5344CB8AC3E}">
        <p14:creationId xmlns:p14="http://schemas.microsoft.com/office/powerpoint/2010/main" val="381266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1596633"/>
            <a:ext cx="10363200" cy="90685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</a:rPr>
              <a:t>直立式起跑</a:t>
            </a:r>
            <a:br>
              <a:rPr lang="en-US" altLang="zh-TW" dirty="0"/>
            </a:br>
            <a:r>
              <a:rPr lang="en-US" altLang="zh-TW" sz="1400" dirty="0"/>
              <a:t>-</a:t>
            </a:r>
            <a:br>
              <a:rPr lang="en-US" altLang="zh-TW" dirty="0"/>
            </a:br>
            <a:r>
              <a:rPr lang="en-US" altLang="zh-TW" sz="3600" b="1" dirty="0">
                <a:solidFill>
                  <a:srgbClr val="FF0000"/>
                </a:solidFill>
              </a:rPr>
              <a:t>800M</a:t>
            </a:r>
            <a:r>
              <a:rPr lang="zh-TW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1500M</a:t>
            </a:r>
            <a:r>
              <a:rPr lang="zh-TW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3000M</a:t>
            </a:r>
            <a:r>
              <a:rPr lang="zh-TW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5000M</a:t>
            </a:r>
            <a:r>
              <a:rPr lang="zh-TW" altLang="en-US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36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10000M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956" y="2777560"/>
            <a:ext cx="4250824" cy="282873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73" y="2777560"/>
            <a:ext cx="4774504" cy="282873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5784677" y="3776426"/>
            <a:ext cx="192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sym typeface="Webdings" panose="05030102010509060703" pitchFamily="18" charset="2"/>
              </a:rPr>
              <a:t>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03337" y="5813336"/>
            <a:ext cx="10985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00B050"/>
                </a:solidFill>
              </a:rPr>
              <a:t>線後</a:t>
            </a:r>
            <a:r>
              <a:rPr lang="en-US" altLang="zh-TW" sz="3200" b="1" dirty="0">
                <a:solidFill>
                  <a:srgbClr val="00B050"/>
                </a:solidFill>
              </a:rPr>
              <a:t>5m</a:t>
            </a:r>
            <a:r>
              <a:rPr lang="zh-TW" altLang="en-US" sz="3200" b="1" dirty="0">
                <a:solidFill>
                  <a:srgbClr val="00B050"/>
                </a:solidFill>
              </a:rPr>
              <a:t>等待</a:t>
            </a:r>
            <a:r>
              <a:rPr lang="zh-TW" altLang="en-US" sz="3200" b="1" dirty="0">
                <a:solidFill>
                  <a:srgbClr val="FF0000"/>
                </a:solidFill>
                <a:sym typeface="Webdings" panose="05030102010509060703" pitchFamily="18" charset="2"/>
              </a:rPr>
              <a:t></a:t>
            </a:r>
            <a:r>
              <a:rPr lang="zh-TW" altLang="en-US" sz="3200" b="1" dirty="0">
                <a:solidFill>
                  <a:srgbClr val="FF0000"/>
                </a:solidFill>
              </a:rPr>
              <a:t>各就位</a:t>
            </a:r>
            <a:r>
              <a:rPr lang="en-US" altLang="zh-TW" sz="3200" b="1" dirty="0"/>
              <a:t>(</a:t>
            </a:r>
            <a:r>
              <a:rPr lang="zh-TW" altLang="en-US" sz="3200" b="1" dirty="0">
                <a:solidFill>
                  <a:srgbClr val="00B050"/>
                </a:solidFill>
                <a:sym typeface="Webdings" panose="05030102010509060703" pitchFamily="18" charset="2"/>
              </a:rPr>
              <a:t>選手往前至白線後採擺臂姿勢</a:t>
            </a:r>
            <a:r>
              <a:rPr lang="en-US" altLang="zh-TW" sz="3200" b="1" dirty="0">
                <a:solidFill>
                  <a:srgbClr val="00B050"/>
                </a:solidFill>
                <a:sym typeface="Webdings" panose="05030102010509060703" pitchFamily="18" charset="2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sym typeface="Webdings" panose="05030102010509060703" pitchFamily="18" charset="2"/>
              </a:rPr>
              <a:t>鳴槍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55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665162"/>
            <a:ext cx="10363200" cy="1138586"/>
          </a:xfrm>
        </p:spPr>
        <p:txBody>
          <a:bodyPr/>
          <a:lstStyle/>
          <a:p>
            <a:r>
              <a:rPr lang="zh-TW" altLang="en-US" dirty="0"/>
              <a:t>接力賽接棒位置</a:t>
            </a: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272" y="2165632"/>
            <a:ext cx="4124355" cy="2744571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25260" y="2168417"/>
            <a:ext cx="69519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en-US" sz="4000" b="1" dirty="0">
                <a:solidFill>
                  <a:srgbClr val="FF0000"/>
                </a:solidFill>
              </a:rPr>
              <a:t>以上一接力區領先接棒順序</a:t>
            </a:r>
            <a:r>
              <a:rPr lang="zh-TW" altLang="en-US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4000" b="1" dirty="0">
                <a:solidFill>
                  <a:srgbClr val="FF0000"/>
                </a:solidFill>
              </a:rPr>
              <a:t>由內至外排列接棒</a:t>
            </a:r>
            <a:r>
              <a:rPr lang="zh-TW" altLang="en-US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4000" b="1" u="sng" dirty="0">
                <a:solidFill>
                  <a:srgbClr val="FF0000"/>
                </a:solidFill>
              </a:rPr>
              <a:t>不得影響其他隊接棒或推擠他人</a:t>
            </a:r>
            <a:r>
              <a:rPr lang="zh-TW" altLang="en-US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sz="40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en-US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未完成接棒程序前所產生的掉棒，應由前一棒次選手撿起接力棒後並完成接棒動作。</a:t>
            </a:r>
            <a:endParaRPr lang="en-US" altLang="zh-TW" sz="40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4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538531"/>
            <a:ext cx="10363200" cy="1138586"/>
          </a:xfrm>
        </p:spPr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</a:rPr>
              <a:t>接力賽接棒判定</a:t>
            </a: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65632"/>
            <a:ext cx="5115936" cy="362139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400800" y="1677117"/>
            <a:ext cx="517324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solidFill>
                  <a:srgbClr val="FF0000"/>
                </a:solidFill>
              </a:rPr>
              <a:t>1.</a:t>
            </a:r>
            <a:r>
              <a:rPr lang="zh-TW" altLang="en-US" sz="4000" b="1" dirty="0">
                <a:solidFill>
                  <a:srgbClr val="FF0000"/>
                </a:solidFill>
              </a:rPr>
              <a:t>選手需在</a:t>
            </a:r>
            <a:r>
              <a:rPr lang="en-US" altLang="zh-TW" sz="4000" b="1" dirty="0">
                <a:solidFill>
                  <a:srgbClr val="FF0000"/>
                </a:solidFill>
              </a:rPr>
              <a:t>20</a:t>
            </a:r>
            <a:r>
              <a:rPr lang="zh-TW" altLang="en-US" sz="4000" b="1" dirty="0">
                <a:solidFill>
                  <a:srgbClr val="FF0000"/>
                </a:solidFill>
              </a:rPr>
              <a:t>公尺接力區內成功完成接棒動作，</a:t>
            </a:r>
            <a:r>
              <a:rPr lang="zh-TW" altLang="en-US" sz="4000" b="1" u="sng" dirty="0">
                <a:solidFill>
                  <a:srgbClr val="FF0000"/>
                </a:solidFill>
              </a:rPr>
              <a:t>接棒是否成功是以接力棒位置判定</a:t>
            </a:r>
            <a:r>
              <a:rPr lang="zh-TW" altLang="en-US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，不是以選手位置。</a:t>
            </a:r>
            <a:endParaRPr lang="en-US" altLang="zh-TW" sz="40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2.</a:t>
            </a:r>
            <a:r>
              <a:rPr lang="zh-TW" altLang="en-US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接棒後在不影響其他道次選手情形下退出跑道。</a:t>
            </a:r>
            <a:endParaRPr lang="en-US" altLang="zh-TW" sz="40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40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40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40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13358" y="984577"/>
            <a:ext cx="10363200" cy="906853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接力區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白色實線前後</a:t>
            </a:r>
            <a:r>
              <a:rPr lang="en-US" altLang="zh-TW" b="1" dirty="0">
                <a:solidFill>
                  <a:srgbClr val="FF0000"/>
                </a:solidFill>
              </a:rPr>
              <a:t>10M)</a:t>
            </a:r>
            <a:br>
              <a:rPr lang="en-US" altLang="zh-TW" b="1" dirty="0">
                <a:solidFill>
                  <a:srgbClr val="FF0000"/>
                </a:solidFill>
              </a:rPr>
            </a:b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212" y="1139868"/>
            <a:ext cx="8807493" cy="531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2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784161"/>
            <a:ext cx="2768252" cy="794119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跳遠</a:t>
            </a: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428875" cy="365125"/>
          </a:xfrm>
        </p:spPr>
        <p:txBody>
          <a:bodyPr/>
          <a:lstStyle/>
          <a:p>
            <a:fld id="{978A0E81-72CB-4C7A-A83D-966E694ED33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8" y="4018771"/>
            <a:ext cx="6755706" cy="256122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713" y="338203"/>
            <a:ext cx="2466975" cy="651979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8" y="1750251"/>
            <a:ext cx="2466975" cy="18478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77" y="1750251"/>
            <a:ext cx="2466975" cy="184785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6150279" y="1750251"/>
            <a:ext cx="3031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</a:rPr>
              <a:t>選手助跑踩板時足部不可超出踏板</a:t>
            </a:r>
          </a:p>
        </p:txBody>
      </p:sp>
    </p:spTree>
    <p:extLst>
      <p:ext uri="{BB962C8B-B14F-4D97-AF65-F5344CB8AC3E}">
        <p14:creationId xmlns:p14="http://schemas.microsoft.com/office/powerpoint/2010/main" val="26318345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502</Words>
  <Application>Microsoft Office PowerPoint</Application>
  <PresentationFormat>寬螢幕</PresentationFormat>
  <Paragraphs>61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新細明體</vt:lpstr>
      <vt:lpstr>標楷體</vt:lpstr>
      <vt:lpstr>Arial</vt:lpstr>
      <vt:lpstr>Calibri</vt:lpstr>
      <vt:lpstr>Calibri Light</vt:lpstr>
      <vt:lpstr>Marlett</vt:lpstr>
      <vt:lpstr>Times New Roman</vt:lpstr>
      <vt:lpstr>Webdings</vt:lpstr>
      <vt:lpstr>Wingdings</vt:lpstr>
      <vt:lpstr>1_Office 佈景主題</vt:lpstr>
      <vt:lpstr>PowerPoint 簡報</vt:lpstr>
      <vt:lpstr>靜宜大學全校運動大會 競賽場地配置圖</vt:lpstr>
      <vt:lpstr>分道跑的競賽 - 100M 200M 400M 4X100M接力 </vt:lpstr>
      <vt:lpstr>蹲踞式起跑 - 100M、200M、400M、4X100M接力、4X400M接力 </vt:lpstr>
      <vt:lpstr>直立式起跑 - 800M、1500M、3000M、5000M、10000M</vt:lpstr>
      <vt:lpstr>接力賽接棒位置</vt:lpstr>
      <vt:lpstr>接力賽接棒判定</vt:lpstr>
      <vt:lpstr>接力區(白色實線前後10M) </vt:lpstr>
      <vt:lpstr>跳遠</vt:lpstr>
      <vt:lpstr>鉛球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運動會各項競賽簡介及 規則介紹</dc:title>
  <dc:creator>Windows 使用者</dc:creator>
  <cp:lastModifiedBy>User</cp:lastModifiedBy>
  <cp:revision>20</cp:revision>
  <dcterms:created xsi:type="dcterms:W3CDTF">2017-11-15T01:27:04Z</dcterms:created>
  <dcterms:modified xsi:type="dcterms:W3CDTF">2020-03-27T07:25:11Z</dcterms:modified>
</cp:coreProperties>
</file>